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9" r:id="rId2"/>
    <p:sldId id="319" r:id="rId3"/>
    <p:sldId id="320" r:id="rId4"/>
    <p:sldId id="322" r:id="rId5"/>
    <p:sldId id="321" r:id="rId6"/>
    <p:sldId id="257" r:id="rId7"/>
    <p:sldId id="318" r:id="rId8"/>
    <p:sldId id="313" r:id="rId9"/>
    <p:sldId id="272" r:id="rId10"/>
    <p:sldId id="267" r:id="rId11"/>
    <p:sldId id="315" r:id="rId12"/>
    <p:sldId id="314" r:id="rId13"/>
    <p:sldId id="317" r:id="rId14"/>
    <p:sldId id="258" r:id="rId15"/>
    <p:sldId id="323" r:id="rId16"/>
    <p:sldId id="324" r:id="rId17"/>
    <p:sldId id="325" r:id="rId18"/>
    <p:sldId id="326" r:id="rId19"/>
    <p:sldId id="261" r:id="rId20"/>
    <p:sldId id="260" r:id="rId21"/>
  </p:sldIdLst>
  <p:sldSz cx="9144000" cy="5143500" type="screen16x9"/>
  <p:notesSz cx="6858000" cy="9144000"/>
  <p:embeddedFontLst>
    <p:embeddedFont>
      <p:font typeface="Nanum Gothic" panose="02010600030101010101" charset="-127"/>
      <p:regular r:id="rId23"/>
      <p:bold r:id="rId24"/>
    </p:embeddedFont>
    <p:embeddedFont>
      <p:font typeface="Bebas Neue" panose="02010600030101010101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  <p:embeddedFont>
      <p:font typeface="Playfair Display ExtraBold" panose="02010600030101010101" charset="0"/>
      <p:bold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1AF9E7-2340-43E5-89F8-A9327BD78CD9}">
  <a:tblStyle styleId="{0E1AF9E7-2340-43E5-89F8-A9327BD78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3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8f21fa3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8f21fa35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8f21fa3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8f21fa35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03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14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8f21fa39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8f21fa39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45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9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f21fa390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8f21fa390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27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5a8b11c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35a8b11c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58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86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5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7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720000" y="1378575"/>
            <a:ext cx="3891300" cy="3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82150" y="1325150"/>
            <a:ext cx="6979800" cy="12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600200" y="3104925"/>
            <a:ext cx="594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1372974" y="28765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5027849" y="28765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1372963" y="3333750"/>
            <a:ext cx="2743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5027838" y="3333750"/>
            <a:ext cx="2743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13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4" hasCustomPrompt="1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 idx="7" hasCustomPrompt="1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13" hasCustomPrompt="1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16" hasCustomPrompt="1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 idx="19" hasCustomPrompt="1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20"/>
          </p:nvPr>
        </p:nvSpPr>
        <p:spPr>
          <a:xfrm>
            <a:off x="64122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4572000" y="2744100"/>
            <a:ext cx="3723600" cy="1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70525" y="733625"/>
            <a:ext cx="3201600" cy="16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5" r:id="rId7"/>
    <p:sldLayoutId id="2147483667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425628" y="2015118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271728" y="2015118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117828" y="2018556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806628" y="2484723"/>
            <a:ext cx="2244580" cy="13942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Classifications with artificial data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647915" y="2679634"/>
            <a:ext cx="2011800" cy="10044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Classifications with real data</a:t>
            </a: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98828" y="2484722"/>
            <a:ext cx="2011800" cy="100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BERT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i="1"/>
              <a:t>contents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subTitle" idx="1"/>
          </p:nvPr>
        </p:nvSpPr>
        <p:spPr>
          <a:xfrm>
            <a:off x="858023" y="1327084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Decision Tree &amp; Random Forest</a:t>
            </a:r>
            <a:endParaRPr lang="en-US" altLang="zh-CN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E7799-8EE0-44D1-8557-0B6C6CA6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8" y="1920239"/>
            <a:ext cx="2817859" cy="2989942"/>
          </a:xfrm>
          <a:prstGeom prst="rect">
            <a:avLst/>
          </a:prstGeom>
        </p:spPr>
      </p:pic>
      <p:sp>
        <p:nvSpPr>
          <p:cNvPr id="37" name="Google Shape;332;p44">
            <a:extLst>
              <a:ext uri="{FF2B5EF4-FFF2-40B4-BE49-F238E27FC236}">
                <a16:creationId xmlns:a16="http://schemas.microsoft.com/office/drawing/2014/main" id="{42C628D5-1E3C-4FC4-9D14-AE4F3EA29211}"/>
              </a:ext>
            </a:extLst>
          </p:cNvPr>
          <p:cNvSpPr txBox="1">
            <a:spLocks/>
          </p:cNvSpPr>
          <p:nvPr/>
        </p:nvSpPr>
        <p:spPr>
          <a:xfrm>
            <a:off x="4966406" y="1327084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Random Forest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2539F8-6FAC-4347-A639-52F40C1A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96" y="1903855"/>
            <a:ext cx="2743200" cy="2910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K Nearest Neighbor</a:t>
            </a:r>
            <a:endParaRPr lang="en-US" altLang="zh-CN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4BEC1-2384-4970-B923-DE11F77A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5" y="1379372"/>
            <a:ext cx="3326984" cy="3530159"/>
          </a:xfrm>
          <a:prstGeom prst="rect">
            <a:avLst/>
          </a:prstGeom>
        </p:spPr>
      </p:pic>
      <p:sp>
        <p:nvSpPr>
          <p:cNvPr id="13" name="Google Shape;212;p36">
            <a:extLst>
              <a:ext uri="{FF2B5EF4-FFF2-40B4-BE49-F238E27FC236}">
                <a16:creationId xmlns:a16="http://schemas.microsoft.com/office/drawing/2014/main" id="{132B0059-A7E9-4473-AC7C-D60D47903F49}"/>
              </a:ext>
            </a:extLst>
          </p:cNvPr>
          <p:cNvSpPr txBox="1">
            <a:spLocks/>
          </p:cNvSpPr>
          <p:nvPr/>
        </p:nvSpPr>
        <p:spPr>
          <a:xfrm>
            <a:off x="4829988" y="1337612"/>
            <a:ext cx="2615153" cy="115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-US" dirty="0"/>
              <a:t>Test Accuracy</a:t>
            </a:r>
          </a:p>
        </p:txBody>
      </p:sp>
      <p:sp>
        <p:nvSpPr>
          <p:cNvPr id="14" name="Google Shape;213;p36">
            <a:extLst>
              <a:ext uri="{FF2B5EF4-FFF2-40B4-BE49-F238E27FC236}">
                <a16:creationId xmlns:a16="http://schemas.microsoft.com/office/drawing/2014/main" id="{27EA24DA-FCC7-4579-9A0B-4B41E813B9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29988" y="2647449"/>
            <a:ext cx="3929002" cy="16694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 with 10 components: 61%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tree: 52%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forest: 58%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KNN: 53%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05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3556534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5852159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2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Neural Network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>
            <p:extLst>
              <p:ext uri="{D42A27DB-BD31-4B8C-83A1-F6EECF244321}">
                <p14:modId xmlns:p14="http://schemas.microsoft.com/office/powerpoint/2010/main" val="3375549924"/>
              </p:ext>
            </p:extLst>
          </p:nvPr>
        </p:nvGraphicFramePr>
        <p:xfrm>
          <a:off x="1111718" y="1851781"/>
          <a:ext cx="6549990" cy="1569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96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Logistic regression 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Neural network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</a:t>
                      </a: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left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81.6%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right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88.6%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8408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519A421-026B-41E6-8B33-38A92681F19B}"/>
              </a:ext>
            </a:extLst>
          </p:cNvPr>
          <p:cNvSpPr/>
          <p:nvPr/>
        </p:nvSpPr>
        <p:spPr>
          <a:xfrm>
            <a:off x="3763478" y="2348564"/>
            <a:ext cx="3229276" cy="279133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8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3556534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5852159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2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Neural Network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/>
        </p:nvGraphicFramePr>
        <p:xfrm>
          <a:off x="1111718" y="1851781"/>
          <a:ext cx="6549990" cy="1569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96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Logistic regression 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Neural network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</a:t>
                      </a: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left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81.6%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right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88.6%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8408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519A421-026B-41E6-8B33-38A92681F19B}"/>
              </a:ext>
            </a:extLst>
          </p:cNvPr>
          <p:cNvSpPr/>
          <p:nvPr/>
        </p:nvSpPr>
        <p:spPr>
          <a:xfrm>
            <a:off x="3826042" y="2725956"/>
            <a:ext cx="3229276" cy="64769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8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/>
          <p:nvPr/>
        </p:nvSpPr>
        <p:spPr>
          <a:xfrm>
            <a:off x="4313552" y="256002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1082150" y="1325150"/>
            <a:ext cx="6979800" cy="12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Whoa</a:t>
            </a:r>
            <a:r>
              <a:rPr lang="en" dirty="0"/>
              <a:t>!</a:t>
            </a:r>
            <a:endParaRPr dirty="0"/>
          </a:p>
        </p:txBody>
      </p:sp>
      <p:sp>
        <p:nvSpPr>
          <p:cNvPr id="200" name="Google Shape;200;p35"/>
          <p:cNvSpPr txBox="1">
            <a:spLocks noGrp="1"/>
          </p:cNvSpPr>
          <p:nvPr>
            <p:ph type="subTitle" idx="1"/>
          </p:nvPr>
        </p:nvSpPr>
        <p:spPr>
          <a:xfrm>
            <a:off x="1600200" y="3104925"/>
            <a:ext cx="5943600" cy="71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classifier as simple as logistic regression can do a very good job on certain task.</a:t>
            </a:r>
            <a:endParaRPr dirty="0"/>
          </a:p>
        </p:txBody>
      </p:sp>
      <p:cxnSp>
        <p:nvCxnSpPr>
          <p:cNvPr id="201" name="Google Shape;201;p35"/>
          <p:cNvCxnSpPr/>
          <p:nvPr/>
        </p:nvCxnSpPr>
        <p:spPr>
          <a:xfrm>
            <a:off x="3565950" y="2879273"/>
            <a:ext cx="201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Senate press releases - small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B49AE8-F71E-48E7-B843-B0AA1C00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52" y="1217596"/>
            <a:ext cx="4937605" cy="37621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6460AB-3FDC-4DF8-A587-921CDEA4D10A}"/>
              </a:ext>
            </a:extLst>
          </p:cNvPr>
          <p:cNvSpPr/>
          <p:nvPr/>
        </p:nvSpPr>
        <p:spPr>
          <a:xfrm>
            <a:off x="1914252" y="3724977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DD5DE8-14B8-47BE-8BFA-4DD5986F7543}"/>
              </a:ext>
            </a:extLst>
          </p:cNvPr>
          <p:cNvSpPr/>
          <p:nvPr/>
        </p:nvSpPr>
        <p:spPr>
          <a:xfrm>
            <a:off x="1914252" y="2100715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A7E889-A460-4820-87BA-F0AC0B6E334E}"/>
              </a:ext>
            </a:extLst>
          </p:cNvPr>
          <p:cNvSpPr/>
          <p:nvPr/>
        </p:nvSpPr>
        <p:spPr>
          <a:xfrm>
            <a:off x="1914251" y="3306278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F310BE-FC1E-4926-A2E0-6C0CB7140D67}"/>
              </a:ext>
            </a:extLst>
          </p:cNvPr>
          <p:cNvSpPr/>
          <p:nvPr/>
        </p:nvSpPr>
        <p:spPr>
          <a:xfrm>
            <a:off x="1914250" y="2912846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DD821F-6708-4EBF-AA85-DB9FAA63C0B4}"/>
              </a:ext>
            </a:extLst>
          </p:cNvPr>
          <p:cNvSpPr/>
          <p:nvPr/>
        </p:nvSpPr>
        <p:spPr>
          <a:xfrm>
            <a:off x="1914250" y="4527482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Senate press releases - </a:t>
            </a:r>
            <a:r>
              <a:rPr lang="en-US" altLang="zh-CN" i="1" dirty="0"/>
              <a:t>large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238E06-4A1C-47DA-B47C-571A5AE0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4" y="1382833"/>
            <a:ext cx="4017627" cy="3632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4403E7-BFB9-4E2D-B83B-FDB487301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97" y="1424599"/>
            <a:ext cx="4609727" cy="367885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3D5C922-5438-4DE0-9540-A4F2E8EDF0F3}"/>
              </a:ext>
            </a:extLst>
          </p:cNvPr>
          <p:cNvSpPr/>
          <p:nvPr/>
        </p:nvSpPr>
        <p:spPr>
          <a:xfrm>
            <a:off x="4572000" y="1426404"/>
            <a:ext cx="4494224" cy="9029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036F6A-E824-4220-926C-13CF02C51C28}"/>
              </a:ext>
            </a:extLst>
          </p:cNvPr>
          <p:cNvSpPr/>
          <p:nvPr/>
        </p:nvSpPr>
        <p:spPr>
          <a:xfrm>
            <a:off x="4572000" y="2361114"/>
            <a:ext cx="4494224" cy="9029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F4958A-E90D-4A8E-8A68-C560EF540BAA}"/>
              </a:ext>
            </a:extLst>
          </p:cNvPr>
          <p:cNvSpPr/>
          <p:nvPr/>
        </p:nvSpPr>
        <p:spPr>
          <a:xfrm>
            <a:off x="4572000" y="4156225"/>
            <a:ext cx="4494224" cy="9029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Spam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BA9A7-DD0D-4A8F-8D8A-A71F6257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91" y="1318817"/>
            <a:ext cx="4885746" cy="36157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4CB93-5079-4A06-A986-A2C2D9ED7F92}"/>
              </a:ext>
            </a:extLst>
          </p:cNvPr>
          <p:cNvSpPr/>
          <p:nvPr/>
        </p:nvSpPr>
        <p:spPr>
          <a:xfrm>
            <a:off x="1948191" y="2103120"/>
            <a:ext cx="4885746" cy="404261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151C81-74E1-461F-84A6-8151A362CC4C}"/>
              </a:ext>
            </a:extLst>
          </p:cNvPr>
          <p:cNvSpPr/>
          <p:nvPr/>
        </p:nvSpPr>
        <p:spPr>
          <a:xfrm>
            <a:off x="1948191" y="4085925"/>
            <a:ext cx="4885746" cy="404261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3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Spam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BA9A7-DD0D-4A8F-8D8A-A71F6257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8" y="1265878"/>
            <a:ext cx="4885746" cy="36157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A9E400-071B-4175-B297-2323BE2ED876}"/>
              </a:ext>
            </a:extLst>
          </p:cNvPr>
          <p:cNvSpPr/>
          <p:nvPr/>
        </p:nvSpPr>
        <p:spPr>
          <a:xfrm>
            <a:off x="2584382" y="2853890"/>
            <a:ext cx="524577" cy="21656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 descr="箭头轻微弯曲">
            <a:extLst>
              <a:ext uri="{FF2B5EF4-FFF2-40B4-BE49-F238E27FC236}">
                <a16:creationId xmlns:a16="http://schemas.microsoft.com/office/drawing/2014/main" id="{4833E00B-A274-4967-9AD6-9388C07E4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2555" y="1657350"/>
            <a:ext cx="1198345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7BF029-1FA1-404A-B75A-1E0D2F53E548}"/>
              </a:ext>
            </a:extLst>
          </p:cNvPr>
          <p:cNvSpPr txBox="1"/>
          <p:nvPr/>
        </p:nvSpPr>
        <p:spPr>
          <a:xfrm>
            <a:off x="6054292" y="2592280"/>
            <a:ext cx="2637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Sentiment analysis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Applied on my media tweets dataset</a:t>
            </a:r>
          </a:p>
        </p:txBody>
      </p:sp>
    </p:spTree>
    <p:extLst>
      <p:ext uri="{BB962C8B-B14F-4D97-AF65-F5344CB8AC3E}">
        <p14:creationId xmlns:p14="http://schemas.microsoft.com/office/powerpoint/2010/main" val="52523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 - </a:t>
            </a:r>
            <a:r>
              <a:rPr lang="en" altLang="zh-CN" dirty="0">
                <a:solidFill>
                  <a:schemeClr val="dk1"/>
                </a:solidFill>
              </a:rPr>
              <a:t>The “sentiment-analysis” pipeline</a:t>
            </a:r>
            <a:endParaRPr i="1" dirty="0"/>
          </a:p>
        </p:txBody>
      </p:sp>
      <p:cxnSp>
        <p:nvCxnSpPr>
          <p:cNvPr id="240" name="Google Shape;240;p38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326CE03-4F60-40AB-9383-003D3CC8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4" y="3061856"/>
            <a:ext cx="2705120" cy="122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34084E-9CC7-48F9-8B93-7AE676CD7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0" y="1723514"/>
            <a:ext cx="3600476" cy="25146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D80184-FA86-4949-BA75-69AFAD299CD9}"/>
              </a:ext>
            </a:extLst>
          </p:cNvPr>
          <p:cNvSpPr txBox="1"/>
          <p:nvPr/>
        </p:nvSpPr>
        <p:spPr>
          <a:xfrm>
            <a:off x="674068" y="1880677"/>
            <a:ext cx="3421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Calculated the </a:t>
            </a:r>
            <a:r>
              <a:rPr lang="en-US" altLang="zh-CN" dirty="0">
                <a:solidFill>
                  <a:schemeClr val="bg1"/>
                </a:solidFill>
              </a:rPr>
              <a:t>average proportion of tweets with positive sentiment </a:t>
            </a:r>
            <a:r>
              <a:rPr lang="en-US" altLang="zh-CN" dirty="0"/>
              <a:t>by skewness group, and by media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Artificial datasets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1304224"/>
            <a:ext cx="6243878" cy="2975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 datasets from 5 different random functions.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 classifiers</a:t>
            </a:r>
            <a:r>
              <a:rPr lang="en-US" dirty="0">
                <a:solidFill>
                  <a:schemeClr val="tx1"/>
                </a:solidFill>
              </a:rPr>
              <a:t>: Naïve Bayes, Support Vector Machine, K Nearest Neighbor, Logistic Regression, Decision Tree, Random Forest, Neural Network, and Gradient Boosting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CC808-99AD-440B-B690-15DA80B4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9" y="2306951"/>
            <a:ext cx="2828780" cy="2759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1D62A7-2321-44A9-8965-5100D45B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85" y="2377048"/>
            <a:ext cx="2685072" cy="2619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4A0707-089D-48B6-ADE7-76B573EC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197" y="2306951"/>
            <a:ext cx="2907715" cy="28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653625" y="1039991"/>
            <a:ext cx="2284500" cy="2284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1145406" y="1039991"/>
            <a:ext cx="3465220" cy="6406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i="1"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1"/>
          </p:nvPr>
        </p:nvSpPr>
        <p:spPr>
          <a:xfrm>
            <a:off x="3816417" y="1852529"/>
            <a:ext cx="5024388" cy="269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Different classifiers are good at different tasks.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simple logistic regression classifier performs well on various tasks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Training for multiple times seems to boost the performance</a:t>
            </a:r>
            <a:endParaRPr lang="en-US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But…How to open the </a:t>
            </a:r>
            <a:r>
              <a:rPr lang="en-US" dirty="0">
                <a:solidFill>
                  <a:schemeClr val="tx1"/>
                </a:solidFill>
              </a:rPr>
              <a:t>black box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 rot="10800000">
            <a:off x="3039310" y="1680644"/>
            <a:ext cx="28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Classifying complete mess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00A94-4F92-4572-BB69-A3221A6B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6" y="1097278"/>
            <a:ext cx="4780923" cy="3974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7F3255-AF36-4FF6-ACB3-127CDF78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77" y="1662059"/>
            <a:ext cx="2828780" cy="27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Medium difficulty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3B7918-C56C-4692-957B-1687FB1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6" y="1127548"/>
            <a:ext cx="5042483" cy="38665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A94CE-A6DD-48E8-B54F-4F010CB8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689" y="1204526"/>
            <a:ext cx="3805744" cy="37125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466465-FEBE-42B9-B731-78171692190A}"/>
              </a:ext>
            </a:extLst>
          </p:cNvPr>
          <p:cNvSpPr/>
          <p:nvPr/>
        </p:nvSpPr>
        <p:spPr>
          <a:xfrm>
            <a:off x="1106905" y="1612232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772CC8-68C5-420E-B435-B166656CE639}"/>
              </a:ext>
            </a:extLst>
          </p:cNvPr>
          <p:cNvSpPr/>
          <p:nvPr/>
        </p:nvSpPr>
        <p:spPr>
          <a:xfrm>
            <a:off x="1106904" y="2030931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F46D85-7215-4D92-932A-AA690C10EEBD}"/>
              </a:ext>
            </a:extLst>
          </p:cNvPr>
          <p:cNvSpPr/>
          <p:nvPr/>
        </p:nvSpPr>
        <p:spPr>
          <a:xfrm>
            <a:off x="1121341" y="2868319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6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Another finding…Lifelong learner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AF5927-5B73-4CC3-8E42-F2CA5A43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5" y="1618055"/>
            <a:ext cx="3739414" cy="33666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BE886B-0D13-4CB1-A1AE-9CA355E3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453" y="1585512"/>
            <a:ext cx="3171919" cy="34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text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1573731"/>
            <a:ext cx="4516143" cy="2975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Tweets from 10 official accounts of news media, with 5 of them being left-skewed and 5 being right-skewed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Left skewed</a:t>
            </a:r>
            <a:r>
              <a:rPr lang="en-US" dirty="0">
                <a:solidFill>
                  <a:schemeClr val="tx1"/>
                </a:solidFill>
              </a:rPr>
              <a:t>: CNN, Democracy Now, Daily Beast, </a:t>
            </a:r>
            <a:r>
              <a:rPr lang="en-US" dirty="0" err="1">
                <a:solidFill>
                  <a:schemeClr val="tx1"/>
                </a:solidFill>
              </a:rPr>
              <a:t>Huffpost</a:t>
            </a:r>
            <a:r>
              <a:rPr lang="en-US" dirty="0">
                <a:solidFill>
                  <a:schemeClr val="tx1"/>
                </a:solidFill>
              </a:rPr>
              <a:t>, and Jacobin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Right skewed</a:t>
            </a:r>
            <a:r>
              <a:rPr lang="en-US" dirty="0">
                <a:solidFill>
                  <a:schemeClr val="tx1"/>
                </a:solidFill>
              </a:rPr>
              <a:t>: The American Spectator, Breitbart, Fox News, National Review, and New York Post Opinion.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10594B-8ABA-4008-9D8A-6AAFA2BA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13" y="1181300"/>
            <a:ext cx="3404495" cy="3847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data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681499" y="1169471"/>
            <a:ext cx="4386201" cy="6737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Data</a:t>
            </a:r>
            <a:r>
              <a:rPr lang="en-US" altLang="zh-CN" dirty="0">
                <a:solidFill>
                  <a:schemeClr val="tx1"/>
                </a:solidFill>
              </a:rPr>
              <a:t>: 1,000 tweets from each of the 10 media.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en-US" altLang="zh-CN" dirty="0">
                <a:solidFill>
                  <a:schemeClr val="tx1"/>
                </a:solidFill>
              </a:rPr>
              <a:t>: Distinguishing between left- and right- skewed media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E1306-FD0B-4EB6-AE13-3448E28B0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67" y="1899571"/>
            <a:ext cx="6133698" cy="30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7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PCA tells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2319688"/>
            <a:ext cx="3711957" cy="22299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TF-IDF + 2 </a:t>
            </a:r>
            <a:r>
              <a:rPr lang="en-US" altLang="zh-CN" dirty="0" err="1">
                <a:solidFill>
                  <a:schemeClr val="tx1"/>
                </a:solidFill>
              </a:rPr>
              <a:t>dimentional</a:t>
            </a:r>
            <a:r>
              <a:rPr lang="en-US" altLang="zh-CN" dirty="0">
                <a:solidFill>
                  <a:schemeClr val="tx1"/>
                </a:solidFill>
              </a:rPr>
              <a:t> PCA: failed to tell the two parties apart.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27B0A-A523-472A-98AF-82A1B22F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03" y="1477478"/>
            <a:ext cx="3653248" cy="36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24003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38481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2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59" name="Google Shape;459;p49"/>
          <p:cNvSpPr txBox="1">
            <a:spLocks noGrp="1"/>
          </p:cNvSpPr>
          <p:nvPr>
            <p:ph type="title" idx="4294967295"/>
          </p:nvPr>
        </p:nvSpPr>
        <p:spPr>
          <a:xfrm>
            <a:off x="52959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3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60" name="Google Shape;460;p49"/>
          <p:cNvSpPr txBox="1">
            <a:spLocks noGrp="1"/>
          </p:cNvSpPr>
          <p:nvPr>
            <p:ph type="title" idx="4294967295"/>
          </p:nvPr>
        </p:nvSpPr>
        <p:spPr>
          <a:xfrm>
            <a:off x="67437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4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Logistic regression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>
            <p:extLst>
              <p:ext uri="{D42A27DB-BD31-4B8C-83A1-F6EECF244321}">
                <p14:modId xmlns:p14="http://schemas.microsoft.com/office/powerpoint/2010/main" val="1427824625"/>
              </p:ext>
            </p:extLst>
          </p:nvPr>
        </p:nvGraphicFramePr>
        <p:xfrm>
          <a:off x="952500" y="1809750"/>
          <a:ext cx="7239000" cy="1188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10 PCA </a:t>
                      </a: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components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100 PCA components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200 PCA components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Train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73.3%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75.5%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93.5%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60.7%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71.9%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193;p34">
            <a:extLst>
              <a:ext uri="{FF2B5EF4-FFF2-40B4-BE49-F238E27FC236}">
                <a16:creationId xmlns:a16="http://schemas.microsoft.com/office/drawing/2014/main" id="{F599780C-D7B2-4C1F-B716-4584AB93C609}"/>
              </a:ext>
            </a:extLst>
          </p:cNvPr>
          <p:cNvSpPr txBox="1">
            <a:spLocks/>
          </p:cNvSpPr>
          <p:nvPr/>
        </p:nvSpPr>
        <p:spPr>
          <a:xfrm>
            <a:off x="1013571" y="3315241"/>
            <a:ext cx="7625103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The accuracy increases as more PCA components are added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num Gothic"/>
              <a:ea typeface="Nanum Gothic"/>
              <a:sym typeface="Nanum Gothic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The logistic regression with L1 regularization did an excellent job, though it shows a bit of overfitting.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Post-Pandemic Safe Traveling Business Plan by Slidesgo">
  <a:themeElements>
    <a:clrScheme name="Simple Light">
      <a:dk1>
        <a:srgbClr val="191919"/>
      </a:dk1>
      <a:lt1>
        <a:srgbClr val="E4610F"/>
      </a:lt1>
      <a:dk2>
        <a:srgbClr val="F1B28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433</Words>
  <Application>Microsoft Office PowerPoint</Application>
  <PresentationFormat>全屏显示(16:9)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Bebas Neue</vt:lpstr>
      <vt:lpstr>Open Sans</vt:lpstr>
      <vt:lpstr>Playfair Display ExtraBold</vt:lpstr>
      <vt:lpstr>Nanum Gothic</vt:lpstr>
      <vt:lpstr>Roboto Condensed Light</vt:lpstr>
      <vt:lpstr>Arial</vt:lpstr>
      <vt:lpstr>Playfair Display</vt:lpstr>
      <vt:lpstr>Post-Pandemic Safe Traveling Business Plan by Slidesgo</vt:lpstr>
      <vt:lpstr>01</vt:lpstr>
      <vt:lpstr>Artificial datasets</vt:lpstr>
      <vt:lpstr>Classifying complete mess</vt:lpstr>
      <vt:lpstr>Medium difficulty</vt:lpstr>
      <vt:lpstr>Another finding…Lifelong learner</vt:lpstr>
      <vt:lpstr>The text</vt:lpstr>
      <vt:lpstr>The data</vt:lpstr>
      <vt:lpstr>What PCA tells</vt:lpstr>
      <vt:lpstr>1</vt:lpstr>
      <vt:lpstr>Decision Tree &amp; Random Forest</vt:lpstr>
      <vt:lpstr>K Nearest Neighbor</vt:lpstr>
      <vt:lpstr>1</vt:lpstr>
      <vt:lpstr>1</vt:lpstr>
      <vt:lpstr>Whoa!</vt:lpstr>
      <vt:lpstr>Senate press releases - small</vt:lpstr>
      <vt:lpstr>Senate press releases - large</vt:lpstr>
      <vt:lpstr>Spam</vt:lpstr>
      <vt:lpstr>Spam</vt:lpstr>
      <vt:lpstr>BERT - The “sentiment-analysis” pipeline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artificial data</dc:title>
  <dc:creator>Jora Li</dc:creator>
  <cp:lastModifiedBy>Jora Li</cp:lastModifiedBy>
  <cp:revision>4</cp:revision>
  <dcterms:modified xsi:type="dcterms:W3CDTF">2022-02-11T02:19:27Z</dcterms:modified>
</cp:coreProperties>
</file>